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9" r:id="rId5"/>
    <p:sldId id="262" r:id="rId6"/>
    <p:sldId id="268" r:id="rId7"/>
    <p:sldId id="267" r:id="rId8"/>
    <p:sldId id="271" r:id="rId9"/>
    <p:sldId id="272" r:id="rId10"/>
    <p:sldId id="273" r:id="rId11"/>
    <p:sldId id="270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2"/>
    <p:restoredTop sz="94720"/>
  </p:normalViewPr>
  <p:slideViewPr>
    <p:cSldViewPr snapToGrid="0" snapToObjects="1">
      <p:cViewPr>
        <p:scale>
          <a:sx n="111" d="100"/>
          <a:sy n="111" d="100"/>
        </p:scale>
        <p:origin x="784" y="2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2F3B-BA53-214C-8965-D1948352F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89870-A4EA-D247-919D-65CD7E7B5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050E-7382-AD40-830C-2A22FA33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92B3E-62CB-2045-9B0A-6A7A8CE7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23610-A72A-DF40-8910-11DBB74C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2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B69A-AB6D-FF49-82FF-DC631942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AF077-E8E1-C047-8066-8467641BB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6795-304E-D94B-8C19-8D5C487C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C011B-FDBF-8C46-B331-C338B5A5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1AB98-16C6-C041-A847-67A5237A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8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7748C-3EC7-3F46-B77C-B891AA03E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08A81-AA1A-BE49-B8FC-B2984E168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ADC28-6359-604D-B23C-0A9CF5FE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1F827-B008-5D42-A20D-1EE40C44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68C6-A072-1E42-B823-C373A8FB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6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1418-F11A-C34A-9849-1F0D2708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C60FB-C3BB-C44E-B6B7-4C76858F9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3BFF3-9C11-364A-8F00-BC8A7BD1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977F-BA1A-B441-AA9A-B9CE587C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B326A-AED0-5B4F-9523-AF1D873D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9DC0-428B-9D4D-942C-6D8CAB18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25F90-B39F-C64E-9022-6B11519E8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861C6-4C7A-3542-AD82-A671C2C2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294E8-318B-FC45-8274-8CB4BE0F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E77D3-DEE4-DF40-A601-120855E2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4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C630-CC8E-BB47-A29F-B2E9200CD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4EE8A-DE45-4F42-98F1-19827C81B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13679-F4EB-3246-A5CA-D4078F144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6F52A-A8D9-B544-9101-AFA91007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08207-9D26-F94F-8611-4F258531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7B593-973A-E44E-B74B-8FC781D23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6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2AB-3159-B844-8F68-ADFBB431C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2F97D-186D-1544-8955-DA34C3EFB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A760B-1C24-0C4F-B2C1-5C2DF4A2B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C87D7-20EC-604E-BE02-101EFCA33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09A5EE-3826-394A-930E-8037BDF2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1643C-5850-3A4F-90C1-E3F0058C1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7B24E0-5860-5044-869B-0B7A682D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41800-B783-154E-9D5E-509A367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2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C562-0053-2B49-8483-A041712F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BEA39-C37D-6244-9D13-A3B293E4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B9701-3482-DE44-91AB-D4F274E1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1DD59-D175-134E-8B0B-3DE77F4A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BCC00-55C3-A842-88CE-F72E718D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7EB00-E7FA-E141-8CBD-3FD83E4B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660A7-57AF-4548-A442-1311B283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5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CF30-F3A1-F743-9F6D-BCCDF91D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7B06-63C0-D348-A3A1-FE0C6B5FC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56221-6009-9F40-B863-A8B4C33A0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F3CE7-3AB4-8447-A660-361485EC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E76A-046E-3841-8E68-77C27102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458A-715D-F642-B4F6-BE2B0570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6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A2E2-66DC-2242-9AD4-DDE43741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B9DC1B-73B4-D448-ACE3-240955C3E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EDDD-FAAF-BE4A-B15E-17DED9259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70553-23BF-0A47-BBA2-05F683A3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8616C-C7FD-D249-927C-112BF93A4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FAD84-52ED-3F48-94B7-3A022D80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1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D3378-2D33-6D48-9696-CA6AA799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3A69B-C2B2-FC49-8420-6511401C3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0109D-F72F-AD49-88F5-C515400B0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FF18A-FC6A-5D43-985D-7549B478C9A6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472C4-70DD-284B-B094-D095A8ECE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E0483-C028-C041-9842-1E2C3E337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87E8-92B0-A04A-8C91-D5DBA1DD6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8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0EAF-D803-CA4E-9F47-AE9AA419F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0451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Fracture Roughness – 600 grit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Normal Stress &amp; Pore Pressure Oscillations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672AB4-76DC-824B-B566-054227D8F3D6}"/>
              </a:ext>
            </a:extLst>
          </p:cNvPr>
          <p:cNvSpPr txBox="1">
            <a:spLocks/>
          </p:cNvSpPr>
          <p:nvPr/>
        </p:nvSpPr>
        <p:spPr>
          <a:xfrm>
            <a:off x="1524000" y="37499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Experiments conducted: 30/12/2021 – 05/01/2022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Successful Experiments: p5607, p5608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Operator: C. Wood</a:t>
            </a:r>
          </a:p>
        </p:txBody>
      </p:sp>
    </p:spTree>
    <p:extLst>
      <p:ext uri="{BB962C8B-B14F-4D97-AF65-F5344CB8AC3E}">
        <p14:creationId xmlns:p14="http://schemas.microsoft.com/office/powerpoint/2010/main" val="2344540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37E07-F8CB-2B43-A5D8-D45908129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69" y="88180"/>
            <a:ext cx="8108904" cy="676982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181181" y="18545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4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56764-1634-1444-BE73-B092FAB1BA0F}"/>
              </a:ext>
            </a:extLst>
          </p:cNvPr>
          <p:cNvSpPr txBox="1"/>
          <p:nvPr/>
        </p:nvSpPr>
        <p:spPr>
          <a:xfrm>
            <a:off x="4904017" y="316173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Sanity check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D44E8-642D-F04A-9447-A4C8494149B0}"/>
              </a:ext>
            </a:extLst>
          </p:cNvPr>
          <p:cNvGrpSpPr/>
          <p:nvPr/>
        </p:nvGrpSpPr>
        <p:grpSpPr>
          <a:xfrm>
            <a:off x="3776647" y="1090163"/>
            <a:ext cx="4638706" cy="2061502"/>
            <a:chOff x="3707843" y="1200667"/>
            <a:chExt cx="4638706" cy="20615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17D2E1B-9840-D147-A862-E5D3F2444FAD}"/>
                    </a:ext>
                  </a:extLst>
                </p:cNvPr>
                <p:cNvSpPr/>
                <p:nvPr/>
              </p:nvSpPr>
              <p:spPr>
                <a:xfrm>
                  <a:off x="3757536" y="1335128"/>
                  <a:ext cx="985141" cy="703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</m:t>
                            </m:r>
                          </m:den>
                        </m:f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317D2E1B-9840-D147-A862-E5D3F2444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536" y="1335128"/>
                  <a:ext cx="985141" cy="703782"/>
                </a:xfrm>
                <a:prstGeom prst="rect">
                  <a:avLst/>
                </a:prstGeom>
                <a:blipFill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8536F93-4B01-4343-B19F-2A9D3088C37F}"/>
                    </a:ext>
                  </a:extLst>
                </p:cNvPr>
                <p:cNvSpPr/>
                <p:nvPr/>
              </p:nvSpPr>
              <p:spPr>
                <a:xfrm>
                  <a:off x="5516487" y="1200667"/>
                  <a:ext cx="1689052" cy="8382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𝑄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𝑙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𝜇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Δ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𝑃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8536F93-4B01-4343-B19F-2A9D3088C3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487" y="1200667"/>
                  <a:ext cx="1689052" cy="838243"/>
                </a:xfrm>
                <a:prstGeom prst="rect">
                  <a:avLst/>
                </a:prstGeom>
                <a:blipFill>
                  <a:blip r:embed="rId3"/>
                  <a:stretch>
                    <a:fillRect t="-7463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37DA9AB-8C9E-294F-B337-0C4B25042D36}"/>
                    </a:ext>
                  </a:extLst>
                </p:cNvPr>
                <p:cNvSpPr/>
                <p:nvPr/>
              </p:nvSpPr>
              <p:spPr>
                <a:xfrm>
                  <a:off x="3707843" y="2311781"/>
                  <a:ext cx="4638706" cy="9503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≈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12 ∗10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−21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∗0.0022 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0.05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≈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0.08 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37DA9AB-8C9E-294F-B337-0C4B25042D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843" y="2311781"/>
                  <a:ext cx="4638706" cy="950388"/>
                </a:xfrm>
                <a:prstGeom prst="rect">
                  <a:avLst/>
                </a:prstGeom>
                <a:blipFill>
                  <a:blip r:embed="rId4"/>
                  <a:stretch>
                    <a:fillRect t="-5263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E46E6A-3E49-934B-9AF2-C18CF6B95E44}"/>
              </a:ext>
            </a:extLst>
          </p:cNvPr>
          <p:cNvGrpSpPr/>
          <p:nvPr/>
        </p:nvGrpSpPr>
        <p:grpSpPr>
          <a:xfrm>
            <a:off x="2487127" y="4236419"/>
            <a:ext cx="7217745" cy="1396957"/>
            <a:chOff x="2406785" y="4370880"/>
            <a:chExt cx="7217745" cy="13969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AF69D8-6457-BB40-8F75-542C382C4B0F}"/>
                </a:ext>
              </a:extLst>
            </p:cNvPr>
            <p:cNvGrpSpPr/>
            <p:nvPr/>
          </p:nvGrpSpPr>
          <p:grpSpPr>
            <a:xfrm>
              <a:off x="2406785" y="4370880"/>
              <a:ext cx="3487366" cy="1396957"/>
              <a:chOff x="3519045" y="4108136"/>
              <a:chExt cx="3487366" cy="139695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5B9EF47-2033-4740-A258-62C9ECA37AFC}"/>
                      </a:ext>
                    </a:extLst>
                  </p:cNvPr>
                  <p:cNvSpPr/>
                  <p:nvPr/>
                </p:nvSpPr>
                <p:spPr>
                  <a:xfrm>
                    <a:off x="3679730" y="4108136"/>
                    <a:ext cx="25079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−21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0.08 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16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5B9EF47-2033-4740-A258-62C9ECA37A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9730" y="4108136"/>
                    <a:ext cx="2507994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83FFF31E-46F7-2440-8369-D42CB77958D3}"/>
                      </a:ext>
                    </a:extLst>
                  </p:cNvPr>
                  <p:cNvSpPr/>
                  <p:nvPr/>
                </p:nvSpPr>
                <p:spPr>
                  <a:xfrm>
                    <a:off x="3679730" y="4604247"/>
                    <a:ext cx="25079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0.17 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oMath>
                      </m:oMathPara>
                    </a14:m>
                    <a:endParaRPr lang="en-US" sz="1600" b="0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83FFF31E-46F7-2440-8369-D42CB77958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9730" y="4604247"/>
                    <a:ext cx="2507994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7BDE9ADA-0353-A94C-BE25-9106FA18D7CA}"/>
                      </a:ext>
                    </a:extLst>
                  </p:cNvPr>
                  <p:cNvSpPr/>
                  <p:nvPr/>
                </p:nvSpPr>
                <p:spPr>
                  <a:xfrm>
                    <a:off x="3519045" y="5089082"/>
                    <a:ext cx="3487366" cy="4160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600" b="1" i="1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600 grit RMS roughness </a:t>
                    </a:r>
                    <a14:m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≈</m:t>
                        </m:r>
                      </m:oMath>
                    </a14:m>
                    <a:r>
                      <a:rPr lang="en-US" sz="1600" b="1" i="1" dirty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.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𝝁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oMath>
                    </a14:m>
                    <a:endParaRPr lang="en-US" sz="1600" b="1" i="1" dirty="0">
                      <a:latin typeface="Arial" panose="020B0604020202020204" pitchFamily="34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7BDE9ADA-0353-A94C-BE25-9106FA18D7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9045" y="5089082"/>
                    <a:ext cx="3487366" cy="4160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62" b="-205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E7DA23-4E9E-0E42-AD03-BA60D3D270AD}"/>
                </a:ext>
              </a:extLst>
            </p:cNvPr>
            <p:cNvSpPr/>
            <p:nvPr/>
          </p:nvSpPr>
          <p:spPr>
            <a:xfrm>
              <a:off x="6573695" y="4613162"/>
              <a:ext cx="3050835" cy="1154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Trans-Tek 244 DCDT</a:t>
              </a:r>
              <a:endParaRPr lang="en-US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HG</a:t>
              </a:r>
              <a:r>
                <a:rPr lang="en-US" sz="16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Calibration: 0.62 mm/V</a:t>
              </a:r>
            </a:p>
            <a:p>
              <a:pPr>
                <a:lnSpc>
                  <a:spcPct val="150000"/>
                </a:lnSpc>
              </a:pPr>
              <a:r>
                <a:rPr lang="en-US" sz="1600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Noise Level ~ 1 mV ~ 0.6</a:t>
              </a:r>
              <a:r>
                <a:rPr lang="en-US" sz="1600" b="1" i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2 um</a:t>
              </a:r>
              <a:endParaRPr lang="en-US" sz="1600" b="1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50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F3997-853F-2F4A-964C-F98FB7328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365" y1="51521" x2="29365" y2="51521"/>
                        <a14:backgroundMark x1="50372" y1="40377" x2="50372" y2="40377"/>
                        <a14:backgroundMark x1="50942" y1="62533" x2="50942" y2="62533"/>
                        <a14:backgroundMark x1="50174" y1="81944" x2="50174" y2="81944"/>
                        <a14:backgroundMark x1="34028" y1="83333" x2="34028" y2="83333"/>
                        <a14:backgroundMark x1="72321" y1="82705" x2="72321" y2="82705"/>
                        <a14:backgroundMark x1="50471" y1="72189" x2="50471" y2="72189"/>
                        <a14:backgroundMark x1="50174" y1="47090" x2="50174" y2="47090"/>
                        <a14:backgroundMark x1="50074" y1="40873" x2="50273" y2="44544"/>
                        <a14:backgroundMark x1="50372" y1="46462" x2="51414" y2="51257"/>
                        <a14:backgroundMark x1="50645" y1="51653" x2="51786" y2="56581"/>
                        <a14:backgroundMark x1="51513" y1="78373" x2="51513" y2="72950"/>
                        <a14:backgroundMark x1="51587" y1="73810" x2="51587" y2="67857"/>
                        <a14:backgroundMark x1="52356" y1="74471" x2="52356" y2="74471"/>
                      </a14:backgroundRemoval>
                    </a14:imgEffect>
                  </a14:imgLayer>
                </a14:imgProps>
              </a:ext>
            </a:extLst>
          </a:blip>
          <a:srcRect l="15688" t="18977" r="13562" b="17398"/>
          <a:stretch/>
        </p:blipFill>
        <p:spPr>
          <a:xfrm>
            <a:off x="641013" y="1348032"/>
            <a:ext cx="5297984" cy="3573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D06A1-47E8-E34D-BEFC-307DF2661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97175" y="1814921"/>
            <a:ext cx="5402179" cy="40516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7E8E09-C747-3640-A576-DE02EFD14BF1}"/>
              </a:ext>
            </a:extLst>
          </p:cNvPr>
          <p:cNvSpPr txBox="1"/>
          <p:nvPr/>
        </p:nvSpPr>
        <p:spPr>
          <a:xfrm>
            <a:off x="1548946" y="316173"/>
            <a:ext cx="909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Corrugated Fracture (small &amp; large amp roughness)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108BC0-3D7F-1E44-9086-2C48BF50B30E}"/>
              </a:ext>
            </a:extLst>
          </p:cNvPr>
          <p:cNvSpPr/>
          <p:nvPr/>
        </p:nvSpPr>
        <p:spPr>
          <a:xfrm>
            <a:off x="756557" y="5429971"/>
            <a:ext cx="4323620" cy="78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Large amplitude roughness: 0.5 mm, </a:t>
            </a:r>
            <a:r>
              <a:rPr lang="en-US" sz="160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λ</a:t>
            </a:r>
            <a:r>
              <a:rPr lang="en-US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=1 mm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Small amplitude roughness:  ~50 um</a:t>
            </a:r>
          </a:p>
        </p:txBody>
      </p:sp>
    </p:spTree>
    <p:extLst>
      <p:ext uri="{BB962C8B-B14F-4D97-AF65-F5344CB8AC3E}">
        <p14:creationId xmlns:p14="http://schemas.microsoft.com/office/powerpoint/2010/main" val="45356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56764-1634-1444-BE73-B092FAB1BA0F}"/>
              </a:ext>
            </a:extLst>
          </p:cNvPr>
          <p:cNvSpPr txBox="1"/>
          <p:nvPr/>
        </p:nvSpPr>
        <p:spPr>
          <a:xfrm>
            <a:off x="2370175" y="316173"/>
            <a:ext cx="7451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Experiments p5607 &amp; p5608 – A quick look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CB9DCD-83BB-8146-836C-F10F5817E37D}"/>
              </a:ext>
            </a:extLst>
          </p:cNvPr>
          <p:cNvGrpSpPr/>
          <p:nvPr/>
        </p:nvGrpSpPr>
        <p:grpSpPr>
          <a:xfrm>
            <a:off x="8481226" y="1635732"/>
            <a:ext cx="2681208" cy="2256491"/>
            <a:chOff x="8905804" y="3008225"/>
            <a:chExt cx="2681208" cy="225649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E75174A-4E75-BE47-901A-476CD8FBCC40}"/>
                </a:ext>
              </a:extLst>
            </p:cNvPr>
            <p:cNvSpPr/>
            <p:nvPr/>
          </p:nvSpPr>
          <p:spPr>
            <a:xfrm>
              <a:off x="10292903" y="3986106"/>
              <a:ext cx="1294109" cy="1278610"/>
            </a:xfrm>
            <a:prstGeom prst="roundRect">
              <a:avLst>
                <a:gd name="adj" fmla="val 6363"/>
              </a:avLst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042B2-4DD7-AA48-A721-D1B8F9F63092}"/>
                </a:ext>
              </a:extLst>
            </p:cNvPr>
            <p:cNvSpPr/>
            <p:nvPr/>
          </p:nvSpPr>
          <p:spPr>
            <a:xfrm>
              <a:off x="8905804" y="3505658"/>
              <a:ext cx="1294109" cy="1759058"/>
            </a:xfrm>
            <a:prstGeom prst="roundRect">
              <a:avLst>
                <a:gd name="adj" fmla="val 6363"/>
              </a:avLst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72ACE6-105A-6249-A18B-B5501E47EAD9}"/>
                </a:ext>
              </a:extLst>
            </p:cNvPr>
            <p:cNvSpPr/>
            <p:nvPr/>
          </p:nvSpPr>
          <p:spPr>
            <a:xfrm>
              <a:off x="9417248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9E9B88-99EA-4E46-B6E1-EAF68B1326E4}"/>
                </a:ext>
              </a:extLst>
            </p:cNvPr>
            <p:cNvSpPr/>
            <p:nvPr/>
          </p:nvSpPr>
          <p:spPr>
            <a:xfrm>
              <a:off x="9417248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75AAB-FAAD-D440-BA90-0116B6B241B8}"/>
                </a:ext>
              </a:extLst>
            </p:cNvPr>
            <p:cNvSpPr/>
            <p:nvPr/>
          </p:nvSpPr>
          <p:spPr>
            <a:xfrm>
              <a:off x="9417248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B315F4-3350-C24C-BF73-D555D29141C0}"/>
                </a:ext>
              </a:extLst>
            </p:cNvPr>
            <p:cNvSpPr/>
            <p:nvPr/>
          </p:nvSpPr>
          <p:spPr>
            <a:xfrm>
              <a:off x="9417248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0F533F-492F-EC48-9916-149D0771FF8B}"/>
                </a:ext>
              </a:extLst>
            </p:cNvPr>
            <p:cNvSpPr/>
            <p:nvPr/>
          </p:nvSpPr>
          <p:spPr>
            <a:xfrm>
              <a:off x="10804347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396FDC-B732-DA4E-B458-CA745E00C69B}"/>
                </a:ext>
              </a:extLst>
            </p:cNvPr>
            <p:cNvSpPr/>
            <p:nvPr/>
          </p:nvSpPr>
          <p:spPr>
            <a:xfrm>
              <a:off x="10804347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A851508-87E1-DB41-AE3D-C820A7AEC119}"/>
                </a:ext>
              </a:extLst>
            </p:cNvPr>
            <p:cNvSpPr/>
            <p:nvPr/>
          </p:nvSpPr>
          <p:spPr>
            <a:xfrm>
              <a:off x="1080434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EEF949-0EFD-D44C-8F4A-3AB1FA062687}"/>
                </a:ext>
              </a:extLst>
            </p:cNvPr>
            <p:cNvSpPr/>
            <p:nvPr/>
          </p:nvSpPr>
          <p:spPr>
            <a:xfrm>
              <a:off x="11191697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5A2340-D730-A24D-BA4C-AB680B6C5E42}"/>
                </a:ext>
              </a:extLst>
            </p:cNvPr>
            <p:cNvSpPr/>
            <p:nvPr/>
          </p:nvSpPr>
          <p:spPr>
            <a:xfrm>
              <a:off x="11191697" y="4513288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32978E-F8B5-D143-82D0-DF841B760A13}"/>
                </a:ext>
              </a:extLst>
            </p:cNvPr>
            <p:cNvSpPr/>
            <p:nvPr/>
          </p:nvSpPr>
          <p:spPr>
            <a:xfrm>
              <a:off x="1119169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4560FE-AFA9-7A4E-A9AE-5C30B358C0A8}"/>
                </a:ext>
              </a:extLst>
            </p:cNvPr>
            <p:cNvSpPr/>
            <p:nvPr/>
          </p:nvSpPr>
          <p:spPr>
            <a:xfrm>
              <a:off x="10416997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215D8F-CC43-6042-890D-00F85707DDDD}"/>
                </a:ext>
              </a:extLst>
            </p:cNvPr>
            <p:cNvSpPr/>
            <p:nvPr/>
          </p:nvSpPr>
          <p:spPr>
            <a:xfrm>
              <a:off x="10416997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206D01C-306A-1148-8E0D-B9C95374D800}"/>
                </a:ext>
              </a:extLst>
            </p:cNvPr>
            <p:cNvSpPr/>
            <p:nvPr/>
          </p:nvSpPr>
          <p:spPr>
            <a:xfrm>
              <a:off x="1041699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88F859-3E04-7D47-BBCD-819DE02B3F06}"/>
                </a:ext>
              </a:extLst>
            </p:cNvPr>
            <p:cNvSpPr/>
            <p:nvPr/>
          </p:nvSpPr>
          <p:spPr>
            <a:xfrm>
              <a:off x="9801423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A6238D-832D-3240-BF59-A20CAAB20CF2}"/>
                </a:ext>
              </a:extLst>
            </p:cNvPr>
            <p:cNvSpPr/>
            <p:nvPr/>
          </p:nvSpPr>
          <p:spPr>
            <a:xfrm>
              <a:off x="9801423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518DB9-8E85-B047-AF77-1FDF064FB368}"/>
                </a:ext>
              </a:extLst>
            </p:cNvPr>
            <p:cNvSpPr/>
            <p:nvPr/>
          </p:nvSpPr>
          <p:spPr>
            <a:xfrm>
              <a:off x="9801423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AAC870-E9BC-2647-8CD1-5A2B755267C7}"/>
                </a:ext>
              </a:extLst>
            </p:cNvPr>
            <p:cNvSpPr/>
            <p:nvPr/>
          </p:nvSpPr>
          <p:spPr>
            <a:xfrm>
              <a:off x="9801423" y="4885351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367413-4046-E04C-92A1-8DC07AE0F5B8}"/>
                </a:ext>
              </a:extLst>
            </p:cNvPr>
            <p:cNvSpPr/>
            <p:nvPr/>
          </p:nvSpPr>
          <p:spPr>
            <a:xfrm>
              <a:off x="9023548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00E45A-4C57-254A-8F42-525E81316192}"/>
                </a:ext>
              </a:extLst>
            </p:cNvPr>
            <p:cNvSpPr/>
            <p:nvPr/>
          </p:nvSpPr>
          <p:spPr>
            <a:xfrm>
              <a:off x="9023548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C343B3-DF23-4A47-B184-2F93805930DC}"/>
                </a:ext>
              </a:extLst>
            </p:cNvPr>
            <p:cNvSpPr/>
            <p:nvPr/>
          </p:nvSpPr>
          <p:spPr>
            <a:xfrm>
              <a:off x="9023548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DA6A9F-BF9C-9643-9105-0379554BA8F0}"/>
                </a:ext>
              </a:extLst>
            </p:cNvPr>
            <p:cNvSpPr/>
            <p:nvPr/>
          </p:nvSpPr>
          <p:spPr>
            <a:xfrm>
              <a:off x="9023548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D94F3-FE66-764E-AF8B-F57D0D28EC77}"/>
                </a:ext>
              </a:extLst>
            </p:cNvPr>
            <p:cNvSpPr/>
            <p:nvPr/>
          </p:nvSpPr>
          <p:spPr>
            <a:xfrm>
              <a:off x="9037331" y="3008225"/>
              <a:ext cx="1031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Receivers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E702A4-C791-304D-951F-BF44A77901B3}"/>
                </a:ext>
              </a:extLst>
            </p:cNvPr>
            <p:cNvSpPr/>
            <p:nvPr/>
          </p:nvSpPr>
          <p:spPr>
            <a:xfrm>
              <a:off x="10309944" y="3008225"/>
              <a:ext cx="12600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Transmitters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99386CC-E178-F444-8AAC-F0AE6D3F2F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3364" y="1964043"/>
              <a:ext cx="668767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8302">
                      <a:extLst>
                        <a:ext uri="{9D8B030D-6E8A-4147-A177-3AD203B41FA5}">
                          <a16:colId xmlns:a16="http://schemas.microsoft.com/office/drawing/2014/main" val="2292529379"/>
                        </a:ext>
                      </a:extLst>
                    </a:gridCol>
                    <a:gridCol w="2830145">
                      <a:extLst>
                        <a:ext uri="{9D8B030D-6E8A-4147-A177-3AD203B41FA5}">
                          <a16:colId xmlns:a16="http://schemas.microsoft.com/office/drawing/2014/main" val="3477124340"/>
                        </a:ext>
                      </a:extLst>
                    </a:gridCol>
                    <a:gridCol w="2229224">
                      <a:extLst>
                        <a:ext uri="{9D8B030D-6E8A-4147-A177-3AD203B41FA5}">
                          <a16:colId xmlns:a16="http://schemas.microsoft.com/office/drawing/2014/main" val="164804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116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Roughness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Sawcut @ 600 grit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504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53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Stress Level(s)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 12.5, 15, 17.5, 20 MPa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9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Protocol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0.3, 0.4, 0.5, 0.4, 0.6, 0.4, 0.7, 0.4, 0.8, 0.4, 0.9, 0.4, 1.0] MPa @ 1Hz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0.4, 0.6, 0.8, 1.0, 1.0, 1.0, 1.0, 1.0] MPa @ 1Hz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94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Flow B.C.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Drained,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= 1.2 MPa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610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Directory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1557179138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1628900162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09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99386CC-E178-F444-8AAC-F0AE6D3F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074183"/>
                  </p:ext>
                </p:extLst>
              </p:nvPr>
            </p:nvGraphicFramePr>
            <p:xfrm>
              <a:off x="923364" y="1964043"/>
              <a:ext cx="668767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8302">
                      <a:extLst>
                        <a:ext uri="{9D8B030D-6E8A-4147-A177-3AD203B41FA5}">
                          <a16:colId xmlns:a16="http://schemas.microsoft.com/office/drawing/2014/main" val="2292529379"/>
                        </a:ext>
                      </a:extLst>
                    </a:gridCol>
                    <a:gridCol w="2830145">
                      <a:extLst>
                        <a:ext uri="{9D8B030D-6E8A-4147-A177-3AD203B41FA5}">
                          <a16:colId xmlns:a16="http://schemas.microsoft.com/office/drawing/2014/main" val="3477124340"/>
                        </a:ext>
                      </a:extLst>
                    </a:gridCol>
                    <a:gridCol w="2229224">
                      <a:extLst>
                        <a:ext uri="{9D8B030D-6E8A-4147-A177-3AD203B41FA5}">
                          <a16:colId xmlns:a16="http://schemas.microsoft.com/office/drawing/2014/main" val="164804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116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Roughness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Sawcut @ 600 grit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504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53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Stress Level(s)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 12.5, 15, 17.5, 20 MPa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959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Protocol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0.3, 0.4, 0.5, 0.4, 0.6, 0.4, 0.7, 0.4, 0.8, 0.4, 0.9, 0.4, 1.0] MPa @ 1Hz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0.4, 0.6, 0.8, 1.0, 1.0, 1.0, 1.0, 1.0] MPa @ 1Hz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94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Flow B.C.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331" t="-610000" r="-251" b="-11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610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Directory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1557179138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1628900162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09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317D2E1B-9840-D147-A862-E5D3F2444FAD}"/>
              </a:ext>
            </a:extLst>
          </p:cNvPr>
          <p:cNvSpPr/>
          <p:nvPr/>
        </p:nvSpPr>
        <p:spPr>
          <a:xfrm>
            <a:off x="8481226" y="4253426"/>
            <a:ext cx="2374369" cy="1345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Excitation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0.5 MHz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 b/w pulses: 0.2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Recording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25 MHz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33691-63E2-9B4D-9E64-DDFE6921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3" y="196644"/>
            <a:ext cx="4142660" cy="310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B42A7-4F52-0E4D-85A6-D9C1E3C2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3" y="3428999"/>
            <a:ext cx="4142660" cy="3106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517F-DF72-2847-B94C-61D5D8E49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53252"/>
          <a:stretch/>
        </p:blipFill>
        <p:spPr>
          <a:xfrm rot="5400000">
            <a:off x="6712974" y="-769374"/>
            <a:ext cx="3131574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EC767-95AD-5E47-ABD4-A04D6572802E}"/>
              </a:ext>
            </a:extLst>
          </p:cNvPr>
          <p:cNvSpPr txBox="1"/>
          <p:nvPr/>
        </p:nvSpPr>
        <p:spPr>
          <a:xfrm>
            <a:off x="5527847" y="316173"/>
            <a:ext cx="550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p5605 – pressure sensitive film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6CC91-0E63-4044-9E1F-AF547291E687}"/>
              </a:ext>
            </a:extLst>
          </p:cNvPr>
          <p:cNvSpPr txBox="1"/>
          <p:nvPr/>
        </p:nvSpPr>
        <p:spPr>
          <a:xfrm>
            <a:off x="4723942" y="4613164"/>
            <a:ext cx="710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with pressure films in vertical configuration outside vessel</a:t>
            </a:r>
          </a:p>
        </p:txBody>
      </p:sp>
    </p:spTree>
    <p:extLst>
      <p:ext uri="{BB962C8B-B14F-4D97-AF65-F5344CB8AC3E}">
        <p14:creationId xmlns:p14="http://schemas.microsoft.com/office/powerpoint/2010/main" val="3796271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CBEC767-95AD-5E47-ABD4-A04D6572802E}"/>
              </a:ext>
            </a:extLst>
          </p:cNvPr>
          <p:cNvSpPr txBox="1"/>
          <p:nvPr/>
        </p:nvSpPr>
        <p:spPr>
          <a:xfrm>
            <a:off x="2900262" y="316173"/>
            <a:ext cx="639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p5607/8 – sawcut fracture @ 600 grit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D583-F595-484B-ACE0-D2483212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2" y="1788460"/>
            <a:ext cx="5229411" cy="3922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4DB2F2-D5D8-D348-9D61-880FB151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8" y="1788459"/>
            <a:ext cx="5229412" cy="39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759DE-32DA-904A-9186-349C2AEF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60" y="71568"/>
            <a:ext cx="8128803" cy="67864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73413" y="170066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8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BDDBB-CFCF-A442-9FAC-865E8478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18822" y="8817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78BE3-B457-BA4E-BAEA-CB51A9BC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18822" y="8817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01906-52B8-1646-82AA-0C26E6790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63" y="88179"/>
            <a:ext cx="8108906" cy="676982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1986524" y="16600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8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3A8B4-57C4-7141-9173-FF5F5979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477" y="88179"/>
            <a:ext cx="8108907" cy="676982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18822" y="8817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3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267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Fracture Roughness – 600 grit  Normal Stress &amp; Pore Pressure Oscillations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Wood, Clay Emerson</dc:creator>
  <cp:lastModifiedBy>Wood, Clay Emerson</cp:lastModifiedBy>
  <cp:revision>18</cp:revision>
  <dcterms:created xsi:type="dcterms:W3CDTF">2022-01-25T23:02:14Z</dcterms:created>
  <dcterms:modified xsi:type="dcterms:W3CDTF">2022-01-26T17:33:24Z</dcterms:modified>
</cp:coreProperties>
</file>